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7" r:id="rId2"/>
    <p:sldId id="289" r:id="rId3"/>
    <p:sldId id="270" r:id="rId4"/>
    <p:sldId id="301" r:id="rId5"/>
    <p:sldId id="262" r:id="rId6"/>
    <p:sldId id="271" r:id="rId7"/>
    <p:sldId id="302" r:id="rId8"/>
    <p:sldId id="275" r:id="rId9"/>
    <p:sldId id="319" r:id="rId10"/>
    <p:sldId id="272" r:id="rId11"/>
    <p:sldId id="322" r:id="rId12"/>
    <p:sldId id="261" r:id="rId13"/>
    <p:sldId id="317" r:id="rId14"/>
    <p:sldId id="303" r:id="rId15"/>
    <p:sldId id="321" r:id="rId16"/>
    <p:sldId id="339" r:id="rId17"/>
    <p:sldId id="283" r:id="rId18"/>
    <p:sldId id="300" r:id="rId19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20"/>
    </p:embeddedFont>
    <p:embeddedFont>
      <p:font typeface="Roboto Slab" panose="020B0604020202020204" charset="0"/>
      <p:regular r:id="rId21"/>
      <p:bold r:id="rId22"/>
    </p:embeddedFont>
    <p:embeddedFont>
      <p:font typeface="Open Sans" panose="020B0604020202020204" charset="0"/>
      <p:regular r:id="rId23"/>
      <p:bold r:id="rId24"/>
      <p:italic r:id="rId25"/>
      <p:boldItalic r:id="rId26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" userDrawn="1">
          <p15:clr>
            <a:srgbClr val="A4A3A4"/>
          </p15:clr>
        </p15:guide>
        <p15:guide id="2" pos="5534" userDrawn="1">
          <p15:clr>
            <a:srgbClr val="A4A3A4"/>
          </p15:clr>
        </p15:guide>
        <p15:guide id="3" orient="horz" pos="3003" userDrawn="1">
          <p15:clr>
            <a:srgbClr val="A4A3A4"/>
          </p15:clr>
        </p15:guide>
        <p15:guide id="4" pos="2971" userDrawn="1">
          <p15:clr>
            <a:srgbClr val="A4A3A4"/>
          </p15:clr>
        </p15:guide>
        <p15:guide id="5" pos="2767" userDrawn="1">
          <p15:clr>
            <a:srgbClr val="A4A3A4"/>
          </p15:clr>
        </p15:guide>
        <p15:guide id="6" pos="226" userDrawn="1">
          <p15:clr>
            <a:srgbClr val="A4A3A4"/>
          </p15:clr>
        </p15:guide>
        <p15:guide id="7" pos="1837" userDrawn="1">
          <p15:clr>
            <a:srgbClr val="A4A3A4"/>
          </p15:clr>
        </p15:guide>
        <p15:guide id="8" pos="2064" userDrawn="1">
          <p15:clr>
            <a:srgbClr val="A4A3A4"/>
          </p15:clr>
        </p15:guide>
        <p15:guide id="9" pos="3674" userDrawn="1">
          <p15:clr>
            <a:srgbClr val="A4A3A4"/>
          </p15:clr>
        </p15:guide>
        <p15:guide id="11" pos="392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AD9B"/>
    <a:srgbClr val="996633"/>
    <a:srgbClr val="6E2B02"/>
    <a:srgbClr val="572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9" autoAdjust="0"/>
    <p:restoredTop sz="96353" autoAdjust="0"/>
  </p:normalViewPr>
  <p:slideViewPr>
    <p:cSldViewPr snapToGrid="0" showGuides="1">
      <p:cViewPr varScale="1">
        <p:scale>
          <a:sx n="100" d="100"/>
          <a:sy n="100" d="100"/>
        </p:scale>
        <p:origin x="444" y="84"/>
      </p:cViewPr>
      <p:guideLst>
        <p:guide orient="horz" pos="237"/>
        <p:guide pos="5534"/>
        <p:guide orient="horz" pos="3003"/>
        <p:guide pos="2971"/>
        <p:guide pos="2767"/>
        <p:guide pos="226"/>
        <p:guide pos="1837"/>
        <p:guide pos="2064"/>
        <p:guide pos="3674"/>
        <p:guide pos="392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23.09.2016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50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23.09.2016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25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23.09.2016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15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23.09.2016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2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23.09.2016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76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23.09.2016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22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23.09.2016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62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23.09.2016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77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23.09.2016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67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23.09.2016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48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23.09.2016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5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3A9A6-A7C6-4281-A39F-5DC6615D86C6}" type="datetimeFigureOut">
              <a:rPr lang="ru-RU" smtClean="0"/>
              <a:t>23.09.2016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83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8776" y="1477913"/>
            <a:ext cx="40338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+mj-lt"/>
              </a:rPr>
              <a:t>Параметры </a:t>
            </a:r>
            <a:r>
              <a:rPr lang="ru-RU" sz="3200" dirty="0">
                <a:solidFill>
                  <a:schemeClr val="bg1"/>
                </a:solidFill>
                <a:latin typeface="+mj-lt"/>
              </a:rPr>
              <a:t>потребителей электроэнергии</a:t>
            </a:r>
            <a:endParaRPr lang="ru-RU" sz="32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8776" y="4108597"/>
            <a:ext cx="2557462" cy="746903"/>
          </a:xfrm>
          <a:prstGeom prst="rect">
            <a:avLst/>
          </a:prstGeom>
          <a:noFill/>
        </p:spPr>
        <p:txBody>
          <a:bodyPr wrap="square" lIns="126000" tIns="126000" rIns="126000" bIns="126000">
            <a:spAutoFit/>
          </a:bodyPr>
          <a:lstStyle/>
          <a:p>
            <a:r>
              <a:rPr lang="ru-RU" sz="1600" dirty="0">
                <a:solidFill>
                  <a:schemeClr val="bg1">
                    <a:alpha val="75000"/>
                  </a:schemeClr>
                </a:solidFill>
                <a:latin typeface="+mj-lt"/>
              </a:rPr>
              <a:t>Электротехнические</a:t>
            </a:r>
          </a:p>
          <a:p>
            <a:r>
              <a:rPr lang="ru-RU" sz="1600" dirty="0">
                <a:solidFill>
                  <a:schemeClr val="bg1">
                    <a:alpha val="75000"/>
                  </a:schemeClr>
                </a:solidFill>
                <a:latin typeface="+mj-lt"/>
              </a:rPr>
              <a:t>работы </a:t>
            </a:r>
          </a:p>
        </p:txBody>
      </p:sp>
    </p:spTree>
    <p:extLst>
      <p:ext uri="{BB962C8B-B14F-4D97-AF65-F5344CB8AC3E}">
        <p14:creationId xmlns:p14="http://schemas.microsoft.com/office/powerpoint/2010/main" val="358678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Параметры потребителя электроэнергии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358775" y="853474"/>
            <a:ext cx="6528057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358775" y="1090554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Проводимость</a:t>
            </a:r>
            <a:endParaRPr lang="ru-RU" sz="1600" b="1" dirty="0">
              <a:solidFill>
                <a:schemeClr val="bg1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49809" y="1632777"/>
                <a:ext cx="8435415" cy="548355"/>
              </a:xfrm>
              <a:prstGeom prst="rect">
                <a:avLst/>
              </a:prstGeom>
              <a:ln w="28575">
                <a:solidFill>
                  <a:srgbClr val="00B0F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ru-RU" sz="1400" dirty="0" smtClean="0">
                    <a:latin typeface="+mj-lt"/>
                  </a:rPr>
                  <a:t>Под </a:t>
                </a:r>
                <a:r>
                  <a:rPr lang="ru-RU" sz="1400" dirty="0">
                    <a:solidFill>
                      <a:srgbClr val="00B0F0"/>
                    </a:solidFill>
                    <a:latin typeface="+mj-lt"/>
                  </a:rPr>
                  <a:t>проводимостью</a:t>
                </a:r>
                <a:r>
                  <a:rPr lang="ru-RU" sz="1400" dirty="0">
                    <a:latin typeface="+mj-lt"/>
                  </a:rPr>
                  <a:t> принято </a:t>
                </a:r>
                <a:r>
                  <a:rPr lang="ru-RU" sz="1400" dirty="0" smtClean="0">
                    <a:latin typeface="+mj-lt"/>
                  </a:rPr>
                  <a:t>понимать </a:t>
                </a:r>
                <a:r>
                  <a:rPr lang="ru-RU" sz="1400" dirty="0">
                    <a:latin typeface="+mj-lt"/>
                  </a:rPr>
                  <a:t>величину, которая обратна сопротивлению </a:t>
                </a:r>
                <a:r>
                  <a:rPr lang="ru-RU" sz="1400" dirty="0" smtClean="0">
                    <a:latin typeface="+mj-lt"/>
                  </a:rPr>
                  <a:t>проводника (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/>
                      </a:rPr>
                      <m:t>1</m:t>
                    </m:r>
                    <m:r>
                      <a:rPr lang="en-US" sz="1600" b="0" i="1" smtClean="0">
                        <a:latin typeface="Cambria Math"/>
                      </a:rPr>
                      <m:t>/</m:t>
                    </m:r>
                    <m:r>
                      <a:rPr lang="en-US" sz="1600" b="0" i="1" smtClean="0">
                        <a:latin typeface="Cambria Math"/>
                      </a:rPr>
                      <m:t>𝑅</m:t>
                    </m:r>
                  </m:oMath>
                </a14:m>
                <a:r>
                  <a:rPr lang="ru-RU" sz="1400" dirty="0" smtClean="0">
                    <a:latin typeface="+mj-lt"/>
                  </a:rPr>
                  <a:t>).</a:t>
                </a:r>
                <a:endParaRPr lang="ru-RU" sz="1400" dirty="0">
                  <a:latin typeface="+mj-lt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09" y="1632777"/>
                <a:ext cx="8435415" cy="548355"/>
              </a:xfrm>
              <a:prstGeom prst="rect">
                <a:avLst/>
              </a:prstGeom>
              <a:blipFill rotWithShape="0">
                <a:blip r:embed="rId3"/>
                <a:stretch>
                  <a:fillRect l="-72" b="-6316"/>
                </a:stretch>
              </a:blipFill>
              <a:ln w="28575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600012" y="3136317"/>
                <a:ext cx="3571940" cy="4276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/>
                        </a:rPr>
                        <m:t>1/</m:t>
                      </m:r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/>
                            </a:rPr>
                            <m:t>пар</m:t>
                          </m:r>
                        </m:sub>
                      </m:sSub>
                      <m:r>
                        <a:rPr lang="ru-RU" sz="2000" b="0" i="1" smtClean="0">
                          <a:latin typeface="Cambria Math"/>
                        </a:rPr>
                        <m:t>=1/</m:t>
                      </m:r>
                      <m:sSub>
                        <m:sSubPr>
                          <m:ctrlPr>
                            <a:rPr lang="ru-RU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r>
                        <a:rPr lang="ru-RU" sz="2000" b="0" i="1" smtClean="0">
                          <a:latin typeface="Cambria Math"/>
                        </a:rPr>
                        <m:t>1/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r>
                        <a:rPr lang="ru-RU" sz="2000" b="0" i="1" smtClean="0">
                          <a:latin typeface="Cambria Math"/>
                        </a:rPr>
                        <m:t>1/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0012" y="3136317"/>
                <a:ext cx="3571940" cy="427618"/>
              </a:xfrm>
              <a:prstGeom prst="rect">
                <a:avLst/>
              </a:prstGeom>
              <a:blipFill rotWithShape="1">
                <a:blip r:embed="rId4"/>
                <a:stretch>
                  <a:fillRect b="-7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ямоугольник 52"/>
          <p:cNvSpPr/>
          <p:nvPr/>
        </p:nvSpPr>
        <p:spPr>
          <a:xfrm>
            <a:off x="4642502" y="2318403"/>
            <a:ext cx="41068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+mj-lt"/>
              </a:rPr>
              <a:t>При параллельном соединении проводников общая проводимость будет равна сумме их проводимостей. </a:t>
            </a:r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463" y="2516988"/>
            <a:ext cx="3816462" cy="1686908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Прямоугольник 54"/>
          <p:cNvSpPr/>
          <p:nvPr/>
        </p:nvSpPr>
        <p:spPr>
          <a:xfrm>
            <a:off x="467463" y="2525952"/>
            <a:ext cx="3816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B0F0"/>
                </a:solidFill>
                <a:latin typeface="+mj-lt"/>
              </a:rPr>
              <a:t>Параллельное соединение </a:t>
            </a:r>
            <a:r>
              <a:rPr lang="ru-RU" sz="1400" dirty="0">
                <a:solidFill>
                  <a:srgbClr val="00B0F0"/>
                </a:solidFill>
                <a:latin typeface="+mj-lt"/>
              </a:rPr>
              <a:t>проводников </a:t>
            </a:r>
          </a:p>
        </p:txBody>
      </p:sp>
      <p:grpSp>
        <p:nvGrpSpPr>
          <p:cNvPr id="56" name="Группа 55"/>
          <p:cNvGrpSpPr/>
          <p:nvPr/>
        </p:nvGrpSpPr>
        <p:grpSpPr>
          <a:xfrm>
            <a:off x="1371600" y="3013551"/>
            <a:ext cx="2008494" cy="1116585"/>
            <a:chOff x="5737412" y="2386580"/>
            <a:chExt cx="2008494" cy="1116585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6363506" y="2813669"/>
              <a:ext cx="756000" cy="2520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8" name="Прямая соединительная линия 57"/>
            <p:cNvCxnSpPr>
              <a:stCxn id="57" idx="1"/>
            </p:cNvCxnSpPr>
            <p:nvPr/>
          </p:nvCxnSpPr>
          <p:spPr>
            <a:xfrm flipH="1">
              <a:off x="5737412" y="2939669"/>
              <a:ext cx="62609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>
              <a:stCxn id="57" idx="3"/>
            </p:cNvCxnSpPr>
            <p:nvPr/>
          </p:nvCxnSpPr>
          <p:spPr>
            <a:xfrm>
              <a:off x="7119506" y="2939669"/>
              <a:ext cx="6264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Прямоугольник 59"/>
            <p:cNvSpPr/>
            <p:nvPr/>
          </p:nvSpPr>
          <p:spPr>
            <a:xfrm>
              <a:off x="6363506" y="2412494"/>
              <a:ext cx="756000" cy="2520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1" name="Прямая соединительная линия 60"/>
            <p:cNvCxnSpPr/>
            <p:nvPr/>
          </p:nvCxnSpPr>
          <p:spPr>
            <a:xfrm>
              <a:off x="7119506" y="2538494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Прямоугольник 61"/>
            <p:cNvSpPr/>
            <p:nvPr/>
          </p:nvSpPr>
          <p:spPr>
            <a:xfrm>
              <a:off x="6363506" y="3219812"/>
              <a:ext cx="756000" cy="2520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3" name="Прямая соединительная линия 62"/>
            <p:cNvCxnSpPr/>
            <p:nvPr/>
          </p:nvCxnSpPr>
          <p:spPr>
            <a:xfrm flipH="1">
              <a:off x="6003506" y="254126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/>
            <p:nvPr/>
          </p:nvCxnSpPr>
          <p:spPr>
            <a:xfrm>
              <a:off x="7119506" y="3345812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/>
            <p:nvPr/>
          </p:nvCxnSpPr>
          <p:spPr>
            <a:xfrm flipH="1">
              <a:off x="6003506" y="3348587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5994587" y="2528185"/>
              <a:ext cx="2381" cy="8334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/>
            <p:nvPr/>
          </p:nvCxnSpPr>
          <p:spPr>
            <a:xfrm>
              <a:off x="7473343" y="2523423"/>
              <a:ext cx="4763" cy="83343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6597877" y="2386580"/>
              <a:ext cx="2872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1</a:t>
              </a:r>
              <a:endParaRPr lang="ru-RU" sz="1400" b="1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6597877" y="2785780"/>
              <a:ext cx="2872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2</a:t>
              </a:r>
              <a:endParaRPr lang="ru-RU" sz="1400" b="1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597877" y="3195388"/>
              <a:ext cx="2872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3</a:t>
              </a:r>
              <a:endParaRPr lang="ru-RU" sz="1400" b="1" dirty="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5960102" y="2908928"/>
              <a:ext cx="72000" cy="7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7443506" y="2903668"/>
              <a:ext cx="72000" cy="7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3855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 animBg="1"/>
      <p:bldP spid="52" grpId="0"/>
      <p:bldP spid="53" grpId="0"/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Параметры потребителя электроэнергии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58775" y="853474"/>
            <a:ext cx="6528057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58775" y="1090554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Напряжение</a:t>
            </a:r>
            <a:endParaRPr lang="ru-RU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9810" y="1632777"/>
            <a:ext cx="4042804" cy="1169551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+mj-lt"/>
              </a:rPr>
              <a:t>Под </a:t>
            </a:r>
            <a:r>
              <a:rPr lang="ru-RU" sz="1400" dirty="0" smtClean="0">
                <a:solidFill>
                  <a:srgbClr val="00B0F0"/>
                </a:solidFill>
                <a:latin typeface="+mj-lt"/>
              </a:rPr>
              <a:t>напряжением</a:t>
            </a:r>
            <a:r>
              <a:rPr lang="ru-RU" sz="1400" dirty="0">
                <a:latin typeface="+mj-lt"/>
              </a:rPr>
              <a:t> понимают работу, которую совершает источник электрического тока по перемещению единицы электрического заряда через нагрузку с сопротивлением </a:t>
            </a:r>
            <a:r>
              <a:rPr lang="en-US" sz="1400" dirty="0" smtClean="0">
                <a:latin typeface="+mj-lt"/>
              </a:rPr>
              <a:t>R</a:t>
            </a:r>
            <a:r>
              <a:rPr lang="ru-RU" sz="1400" dirty="0" smtClean="0">
                <a:latin typeface="+mj-lt"/>
              </a:rPr>
              <a:t>.</a:t>
            </a:r>
            <a:endParaRPr lang="ru-RU" sz="1400" dirty="0"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8775" y="2859435"/>
            <a:ext cx="4033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+mj-lt"/>
              </a:rPr>
              <a:t>Обозначается напряжение латинской буквой </a:t>
            </a:r>
            <a:r>
              <a:rPr lang="en-US" sz="1400" dirty="0">
                <a:latin typeface="+mj-lt"/>
              </a:rPr>
              <a:t>U</a:t>
            </a:r>
            <a:r>
              <a:rPr lang="ru-RU" sz="1400" dirty="0" smtClean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и измеряется в вольтах </a:t>
            </a:r>
            <a:r>
              <a:rPr lang="ru-RU" sz="1400" dirty="0" smtClean="0">
                <a:latin typeface="+mj-lt"/>
              </a:rPr>
              <a:t>(</a:t>
            </a:r>
            <a:r>
              <a:rPr lang="ru-RU" sz="1400" dirty="0" smtClean="0">
                <a:solidFill>
                  <a:srgbClr val="00B0F0"/>
                </a:solidFill>
                <a:latin typeface="+mj-lt"/>
              </a:rPr>
              <a:t>В</a:t>
            </a:r>
            <a:r>
              <a:rPr lang="ru-RU" sz="1400" dirty="0" smtClean="0">
                <a:latin typeface="+mj-lt"/>
              </a:rPr>
              <a:t>)– </a:t>
            </a:r>
            <a:r>
              <a:rPr lang="ru-RU" sz="1400" dirty="0">
                <a:latin typeface="+mj-lt"/>
              </a:rPr>
              <a:t>в честь итальянского физика </a:t>
            </a:r>
            <a:r>
              <a:rPr lang="ru-RU" sz="1400" dirty="0" err="1" smtClean="0">
                <a:latin typeface="+mj-lt"/>
              </a:rPr>
              <a:t>Алессандро</a:t>
            </a:r>
            <a:r>
              <a:rPr lang="ru-RU" sz="1400" dirty="0" smtClean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Вольта.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8774" y="3711415"/>
                <a:ext cx="3386248" cy="401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400" dirty="0" smtClean="0">
                    <a:solidFill>
                      <a:srgbClr val="00B0F0"/>
                    </a:solidFill>
                    <a:latin typeface="+mj-lt"/>
                  </a:rPr>
                  <a:t>Закон Ома для участка цепи: </a:t>
                </a:r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𝑰</m:t>
                    </m:r>
                    <m:r>
                      <a:rPr lang="en-US" sz="14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400" b="1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𝑼</m:t>
                        </m:r>
                      </m:num>
                      <m:den>
                        <m:r>
                          <a:rPr lang="ru-RU" sz="1400" b="1" i="1" dirty="0">
                            <a:solidFill>
                              <a:schemeClr val="tx1"/>
                            </a:solidFill>
                            <a:latin typeface="Cambria Math"/>
                          </a:rPr>
                          <m:t>𝑹</m:t>
                        </m:r>
                        <m:r>
                          <m:rPr>
                            <m:nor/>
                          </m:rPr>
                          <a:rPr lang="ru-RU" sz="1400" b="1" dirty="0">
                            <a:solidFill>
                              <a:schemeClr val="tx1"/>
                            </a:solidFill>
                            <a:latin typeface="+mj-lt"/>
                          </a:rPr>
                          <m:t> </m:t>
                        </m:r>
                      </m:den>
                    </m:f>
                  </m:oMath>
                </a14:m>
                <a:r>
                  <a:rPr lang="ru-RU" sz="1400" dirty="0" smtClean="0">
                    <a:solidFill>
                      <a:schemeClr val="tx1"/>
                    </a:solidFill>
                    <a:latin typeface="+mj-lt"/>
                  </a:rPr>
                  <a:t>.</a:t>
                </a:r>
                <a:endParaRPr lang="ru-RU" sz="1400" dirty="0">
                  <a:solidFill>
                    <a:srgbClr val="00B0F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74" y="3711415"/>
                <a:ext cx="3386248" cy="401520"/>
              </a:xfrm>
              <a:prstGeom prst="rect">
                <a:avLst/>
              </a:prstGeom>
              <a:blipFill rotWithShape="1">
                <a:blip r:embed="rId3"/>
                <a:stretch>
                  <a:fillRect l="-541"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358775" y="4069677"/>
            <a:ext cx="8426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+mj-lt"/>
              </a:rPr>
              <a:t>Протекающий </a:t>
            </a:r>
            <a:r>
              <a:rPr lang="ru-RU" sz="1400" dirty="0">
                <a:latin typeface="+mj-lt"/>
              </a:rPr>
              <a:t>через проводник или потребитель ток тем сильнее, чем больше напряжение и чем меньше сопротивление. 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136775" y="1196931"/>
            <a:ext cx="3504784" cy="2626887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08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" grpId="0"/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Параметры потребителя электроэнергии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58775" y="853474"/>
            <a:ext cx="6528057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358775" y="1090554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Мощность</a:t>
            </a:r>
            <a:endParaRPr lang="ru-RU" sz="1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49809" y="1632777"/>
            <a:ext cx="8435415" cy="523220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B0F0"/>
                </a:solidFill>
                <a:latin typeface="+mj-lt"/>
              </a:rPr>
              <a:t>Мощностью</a:t>
            </a:r>
            <a:r>
              <a:rPr lang="ru-RU" sz="1400" dirty="0">
                <a:latin typeface="+mj-lt"/>
              </a:rPr>
              <a:t> называют работу, которую совершает источник тока в единицу времени, по перемещению определённого электрического заряда через потребитель.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810" y="2290916"/>
            <a:ext cx="84354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+mj-lt"/>
              </a:rPr>
              <a:t>Мощность измеряется в ваттах </a:t>
            </a:r>
            <a:r>
              <a:rPr lang="ru-RU" sz="1400" dirty="0" smtClean="0">
                <a:latin typeface="+mj-lt"/>
              </a:rPr>
              <a:t>(</a:t>
            </a:r>
            <a:r>
              <a:rPr lang="ru-RU" sz="1400" dirty="0" smtClean="0">
                <a:solidFill>
                  <a:srgbClr val="00B0F0"/>
                </a:solidFill>
                <a:latin typeface="+mj-lt"/>
              </a:rPr>
              <a:t>Вт</a:t>
            </a:r>
            <a:r>
              <a:rPr lang="ru-RU" sz="1400" dirty="0" smtClean="0">
                <a:latin typeface="+mj-lt"/>
              </a:rPr>
              <a:t>) – </a:t>
            </a:r>
            <a:r>
              <a:rPr lang="ru-RU" sz="1400" dirty="0">
                <a:latin typeface="+mj-lt"/>
              </a:rPr>
              <a:t>в честь английского изобретателя Джеймса Уатта.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8775" y="2644229"/>
            <a:ext cx="84264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+mj-lt"/>
              </a:rPr>
              <a:t>Мощность оборудования </a:t>
            </a:r>
            <a:r>
              <a:rPr lang="ru-RU" sz="1400" dirty="0" smtClean="0">
                <a:latin typeface="+mj-lt"/>
              </a:rPr>
              <a:t>зависит, </a:t>
            </a:r>
            <a:r>
              <a:rPr lang="ru-RU" sz="1400" dirty="0">
                <a:latin typeface="+mj-lt"/>
              </a:rPr>
              <a:t>как при постоянном токе, так и при переменном </a:t>
            </a:r>
            <a:r>
              <a:rPr lang="ru-RU" sz="1400" dirty="0" smtClean="0">
                <a:latin typeface="+mj-lt"/>
              </a:rPr>
              <a:t>токе, </a:t>
            </a:r>
            <a:r>
              <a:rPr lang="ru-RU" sz="1400" dirty="0">
                <a:latin typeface="+mj-lt"/>
              </a:rPr>
              <a:t>от действующих значений напряжения и силы тока.</a:t>
            </a:r>
          </a:p>
        </p:txBody>
      </p:sp>
    </p:spTree>
    <p:extLst>
      <p:ext uri="{BB962C8B-B14F-4D97-AF65-F5344CB8AC3E}">
        <p14:creationId xmlns:p14="http://schemas.microsoft.com/office/powerpoint/2010/main" val="287278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Параметры потребителя электроэнергии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58775" y="853474"/>
            <a:ext cx="6528057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58775" y="1090554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</a:rPr>
              <a:t>Электрическое сопротивление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734393" y="1090554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</a:rPr>
              <a:t>Проводимость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8775" y="1647982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</a:rPr>
              <a:t>Напряжение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734393" y="1647982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</a:rPr>
              <a:t>Мощность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090" y="2318263"/>
            <a:ext cx="3785063" cy="2286809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3" b="4514"/>
          <a:stretch/>
        </p:blipFill>
        <p:spPr bwMode="auto">
          <a:xfrm>
            <a:off x="4849905" y="2318263"/>
            <a:ext cx="3798241" cy="2286809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48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5750" y="969059"/>
            <a:ext cx="410686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Проводник </a:t>
            </a:r>
            <a:r>
              <a:rPr lang="ru-RU" sz="1400" dirty="0"/>
              <a:t>в электрической цепи из-за действия электрического тока может нагреваться.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2088" y="1182443"/>
            <a:ext cx="3816462" cy="2544308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5750" y="1674195"/>
            <a:ext cx="41068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При нагревании проводника из любого металла происходит его окисление, при этом его сопротивление начинает увеличиваться, что впоследствии приводит к плавлению проводника и его разрушению.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Параметры потребителя электроэнергии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58775" y="853474"/>
            <a:ext cx="6528057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85750" y="3097274"/>
            <a:ext cx="41068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Для </a:t>
            </a:r>
            <a:r>
              <a:rPr lang="ru-RU" sz="1400" dirty="0"/>
              <a:t>любого потребителя, для провода или любого другого элемента электрической цепи существует </a:t>
            </a:r>
            <a:r>
              <a:rPr lang="ru-RU" sz="1400" b="1" dirty="0"/>
              <a:t>максимально допустимая мощность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976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5381" y="1163634"/>
            <a:ext cx="2312244" cy="2099518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TextBox 66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Параметры потребителя электроэнергии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358775" y="853474"/>
            <a:ext cx="6528057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85749" y="3486948"/>
            <a:ext cx="8499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Зная </a:t>
            </a:r>
            <a:r>
              <a:rPr lang="ru-RU" sz="1400" dirty="0" smtClean="0"/>
              <a:t>эти параметры, </a:t>
            </a:r>
            <a:r>
              <a:rPr lang="ru-RU" sz="1400" dirty="0"/>
              <a:t>можно сразу же </a:t>
            </a:r>
            <a:r>
              <a:rPr lang="ru-RU" sz="1400" dirty="0" smtClean="0"/>
              <a:t>понять, </a:t>
            </a:r>
            <a:r>
              <a:rPr lang="ru-RU" sz="1400" dirty="0"/>
              <a:t>соответствует ли электроприбор параметрам остальных элементов электрической цепи.</a:t>
            </a:r>
          </a:p>
        </p:txBody>
      </p:sp>
    </p:spTree>
    <p:extLst>
      <p:ext uri="{BB962C8B-B14F-4D97-AF65-F5344CB8AC3E}">
        <p14:creationId xmlns:p14="http://schemas.microsoft.com/office/powerpoint/2010/main" val="233453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3102" y="1163632"/>
            <a:ext cx="2647275" cy="3495095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TextBox 66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Параметры потребителя электроэнергии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>
            <a:off x="358775" y="853474"/>
            <a:ext cx="6528057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9265" y="1163632"/>
            <a:ext cx="3420641" cy="3500812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98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230" y="0"/>
            <a:ext cx="364777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Итоги урока</a:t>
            </a:r>
            <a:endParaRPr lang="ru-RU" sz="2400" dirty="0">
              <a:latin typeface="+mj-lt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58775" y="853474"/>
            <a:ext cx="1998943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58775" y="1090554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</a:rPr>
              <a:t>Электрическое сопротивление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8775" y="1651702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</a:rPr>
              <a:t>Проводимость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8775" y="2213094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</a:rPr>
              <a:t>Напряжение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8775" y="2777535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</a:rPr>
              <a:t>Мощность</a:t>
            </a:r>
          </a:p>
        </p:txBody>
      </p:sp>
    </p:spTree>
    <p:extLst>
      <p:ext uri="{BB962C8B-B14F-4D97-AF65-F5344CB8AC3E}">
        <p14:creationId xmlns:p14="http://schemas.microsoft.com/office/powerpoint/2010/main" val="180305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  <p:bldP spid="8" grpId="0" animBg="1"/>
      <p:bldP spid="9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Итоги урока</a:t>
            </a:r>
            <a:endParaRPr lang="ru-RU" sz="2400" dirty="0">
              <a:latin typeface="+mj-lt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58775" y="853474"/>
            <a:ext cx="1998943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4089" y="1215603"/>
            <a:ext cx="3785063" cy="2286809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03" b="4514"/>
          <a:stretch/>
        </p:blipFill>
        <p:spPr bwMode="auto">
          <a:xfrm>
            <a:off x="4849904" y="1215603"/>
            <a:ext cx="3798241" cy="2286809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52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Потребитель электрической 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58775" y="853474"/>
            <a:ext cx="5878513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58774" y="1077137"/>
            <a:ext cx="8426451" cy="830997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B0F0"/>
                </a:solidFill>
                <a:latin typeface="+mj-lt"/>
              </a:rPr>
              <a:t>Приёмник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smtClean="0">
                <a:solidFill>
                  <a:srgbClr val="00B0F0"/>
                </a:solidFill>
                <a:latin typeface="+mj-lt"/>
              </a:rPr>
              <a:t>(потребитель)</a:t>
            </a:r>
            <a:r>
              <a:rPr lang="ru-RU" sz="1600" dirty="0" smtClean="0">
                <a:latin typeface="+mj-lt"/>
              </a:rPr>
              <a:t> </a:t>
            </a:r>
            <a:r>
              <a:rPr lang="ru-RU" sz="1600" dirty="0" smtClean="0">
                <a:latin typeface="+mj-lt"/>
              </a:rPr>
              <a:t>– это устройство</a:t>
            </a:r>
            <a:r>
              <a:rPr lang="ru-RU" sz="1600" dirty="0">
                <a:latin typeface="+mj-lt"/>
              </a:rPr>
              <a:t>, в котором происходит преобразование электрической энергии в другие виды энергии для её </a:t>
            </a:r>
            <a:r>
              <a:rPr lang="ru-RU" sz="1600" dirty="0" smtClean="0">
                <a:latin typeface="+mj-lt"/>
              </a:rPr>
              <a:t>использования. </a:t>
            </a:r>
            <a:endParaRPr lang="ru-RU" sz="16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8774" y="3848574"/>
            <a:ext cx="62905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+mj-lt"/>
              </a:rPr>
              <a:t>В электротехнике такие устройства называют </a:t>
            </a:r>
            <a:r>
              <a:rPr lang="ru-RU" sz="1600" dirty="0">
                <a:solidFill>
                  <a:srgbClr val="00B0F0"/>
                </a:solidFill>
                <a:latin typeface="+mj-lt"/>
              </a:rPr>
              <a:t>нагрузкой</a:t>
            </a:r>
            <a:r>
              <a:rPr lang="ru-RU" sz="1600" dirty="0">
                <a:latin typeface="+mj-lt"/>
              </a:rPr>
              <a:t>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570" y="2247027"/>
            <a:ext cx="2460330" cy="1404849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7676" y="2247026"/>
            <a:ext cx="2197273" cy="1404850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37289" y="2247026"/>
            <a:ext cx="2420546" cy="1404850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25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Потребитель электрической 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8775" y="853474"/>
            <a:ext cx="5878513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60363" y="1116156"/>
            <a:ext cx="2557463" cy="831600"/>
          </a:xfrm>
          <a:prstGeom prst="rect">
            <a:avLst/>
          </a:prstGeom>
          <a:solidFill>
            <a:srgbClr val="00B0F0"/>
          </a:solidFill>
          <a:ln/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anchor="ctr" anchorCtr="1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</a:rPr>
              <a:t>Источник электрической энергии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8774" y="2178460"/>
            <a:ext cx="2557463" cy="831600"/>
          </a:xfrm>
          <a:prstGeom prst="rect">
            <a:avLst/>
          </a:prstGeom>
          <a:solidFill>
            <a:srgbClr val="00B0F0"/>
          </a:solidFill>
          <a:ln/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anchor="ctr" anchorCtr="1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</a:rPr>
              <a:t>Нагрузка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8773" y="3273691"/>
            <a:ext cx="2557463" cy="831600"/>
          </a:xfrm>
          <a:prstGeom prst="rect">
            <a:avLst/>
          </a:prstGeom>
          <a:solidFill>
            <a:srgbClr val="00B0F0"/>
          </a:solidFill>
          <a:ln/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anchor="ctr" anchorCtr="1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+mj-lt"/>
              </a:rPr>
              <a:t>Соединительные провода</a:t>
            </a:r>
          </a:p>
        </p:txBody>
      </p:sp>
      <p:sp>
        <p:nvSpPr>
          <p:cNvPr id="17" name="Левая фигурная скобка 16"/>
          <p:cNvSpPr/>
          <p:nvPr/>
        </p:nvSpPr>
        <p:spPr>
          <a:xfrm rot="10800000">
            <a:off x="3334008" y="1116156"/>
            <a:ext cx="526293" cy="2989135"/>
          </a:xfrm>
          <a:prstGeom prst="leftBrace">
            <a:avLst>
              <a:gd name="adj1" fmla="val 59987"/>
              <a:gd name="adj2" fmla="val 50000"/>
            </a:avLst>
          </a:prstGeom>
          <a:ln>
            <a:solidFill>
              <a:srgbClr val="00B0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410934" y="2426058"/>
            <a:ext cx="2977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 smtClean="0">
                <a:solidFill>
                  <a:srgbClr val="00B0F0"/>
                </a:solidFill>
                <a:latin typeface="+mj-lt"/>
              </a:rPr>
              <a:t>ЭЛЕКТРИЧЕСКАЯ ЦЕПЬ</a:t>
            </a:r>
            <a:endParaRPr lang="ru-RU" sz="1800" b="1" dirty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8177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7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230" y="0"/>
            <a:ext cx="364777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Электрическая цепь</a:t>
            </a:r>
            <a:endParaRPr lang="ru-RU" sz="2400" dirty="0">
              <a:latin typeface="+mj-lt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58775" y="853474"/>
            <a:ext cx="3298825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33" y="1197431"/>
            <a:ext cx="2672467" cy="1916472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5750" y="332900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Некоторые </a:t>
            </a:r>
            <a:r>
              <a:rPr lang="ru-RU" sz="1400" dirty="0"/>
              <a:t>из </a:t>
            </a:r>
            <a:r>
              <a:rPr lang="ru-RU" sz="1400" dirty="0" smtClean="0"/>
              <a:t>потребителей потребляют </a:t>
            </a:r>
            <a:r>
              <a:rPr lang="ru-RU" sz="1400" dirty="0"/>
              <a:t>совсем небольшое количество энергии, если сравнивать с главным потребителем, который выполняет некоторую работу.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5750" y="4259432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Главный </a:t>
            </a:r>
            <a:r>
              <a:rPr lang="ru-RU" sz="1400" dirty="0"/>
              <a:t>потребитель </a:t>
            </a:r>
            <a:r>
              <a:rPr lang="ru-RU" sz="1400" dirty="0" smtClean="0"/>
              <a:t>определяет </a:t>
            </a:r>
            <a:r>
              <a:rPr lang="ru-RU" sz="1400" b="1" dirty="0"/>
              <a:t>режим работы электрической цепи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310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230" y="0"/>
            <a:ext cx="364777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Электрическая цепь</a:t>
            </a:r>
            <a:endParaRPr lang="ru-RU" sz="2400" dirty="0">
              <a:latin typeface="+mj-lt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8775" y="853474"/>
            <a:ext cx="3298825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85750" y="969059"/>
            <a:ext cx="4430713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/>
              <a:t>Источник электроэнергии предоставляет потребителю энергию с определёнными параметрами. </a:t>
            </a:r>
            <a:endParaRPr lang="ru-RU" sz="1400" dirty="0" smtClean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400" dirty="0" smtClean="0"/>
              <a:t>Эти </a:t>
            </a:r>
            <a:r>
              <a:rPr lang="ru-RU" sz="1400" dirty="0"/>
              <a:t>параметры обязательно должны соответствовать параметрам потребителя, иначе потребитель не будет работать и в скором времени выйдет из строя. 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31" y="2897332"/>
            <a:ext cx="2290735" cy="1738413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25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Параметры потребителя электроэнергии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58775" y="853474"/>
            <a:ext cx="6528057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58775" y="1090554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Электрическое </a:t>
            </a:r>
            <a:r>
              <a:rPr lang="ru-RU" sz="1600" b="1" dirty="0">
                <a:solidFill>
                  <a:schemeClr val="bg1"/>
                </a:solidFill>
                <a:latin typeface="+mj-lt"/>
              </a:rPr>
              <a:t>сопротивление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868498" y="1223827"/>
            <a:ext cx="3764691" cy="2417638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8775" y="1525198"/>
            <a:ext cx="40338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+mj-lt"/>
              </a:rPr>
              <a:t>При </a:t>
            </a:r>
            <a:r>
              <a:rPr lang="ru-RU" sz="1400" dirty="0">
                <a:latin typeface="+mj-lt"/>
              </a:rPr>
              <a:t>подключении к одному и тому же источнику тока такие проводники будут совершенно по-разному себя вести, </a:t>
            </a:r>
            <a:r>
              <a:rPr lang="en-US" sz="1400" dirty="0" smtClean="0">
                <a:latin typeface="+mj-lt"/>
              </a:rPr>
              <a:t>        </a:t>
            </a:r>
            <a:r>
              <a:rPr lang="ru-RU" sz="1400" dirty="0" smtClean="0">
                <a:latin typeface="+mj-lt"/>
              </a:rPr>
              <a:t>по-разному </a:t>
            </a:r>
            <a:r>
              <a:rPr lang="ru-RU" sz="1400" dirty="0">
                <a:latin typeface="+mj-lt"/>
              </a:rPr>
              <a:t>сопротивляться движению </a:t>
            </a:r>
            <a:r>
              <a:rPr lang="ru-RU" sz="1400" dirty="0" smtClean="0">
                <a:latin typeface="+mj-lt"/>
              </a:rPr>
              <a:t>зарядов </a:t>
            </a:r>
            <a:r>
              <a:rPr lang="ru-RU" sz="1400" dirty="0">
                <a:latin typeface="+mj-lt"/>
              </a:rPr>
              <a:t>и проводить разной силы ток.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58775" y="2810302"/>
            <a:ext cx="4033838" cy="954107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B0F0"/>
                </a:solidFill>
                <a:latin typeface="+mj-lt"/>
              </a:rPr>
              <a:t>Электрическое сопротивление</a:t>
            </a:r>
            <a:r>
              <a:rPr lang="ru-RU" sz="1400" dirty="0">
                <a:latin typeface="+mj-lt"/>
              </a:rPr>
              <a:t> – это </a:t>
            </a:r>
            <a:r>
              <a:rPr lang="ru-RU" sz="1400" dirty="0" smtClean="0">
                <a:latin typeface="+mj-lt"/>
              </a:rPr>
              <a:t>противодействие </a:t>
            </a:r>
            <a:r>
              <a:rPr lang="ru-RU" sz="1400" dirty="0">
                <a:latin typeface="+mj-lt"/>
              </a:rPr>
              <a:t>всей электрической цепи или отдельных её участков прохождению электрического тока.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8775" y="3862922"/>
            <a:ext cx="84264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+mj-lt"/>
              </a:rPr>
              <a:t>Сопротивление измеряется в омах </a:t>
            </a:r>
            <a:r>
              <a:rPr lang="ru-RU" sz="1400" dirty="0" smtClean="0">
                <a:latin typeface="+mj-lt"/>
              </a:rPr>
              <a:t>(</a:t>
            </a:r>
            <a:r>
              <a:rPr lang="ru-RU" sz="1400" dirty="0" smtClean="0">
                <a:solidFill>
                  <a:srgbClr val="00B0F0"/>
                </a:solidFill>
                <a:latin typeface="+mj-lt"/>
              </a:rPr>
              <a:t>Ом</a:t>
            </a:r>
            <a:r>
              <a:rPr lang="ru-RU" sz="1400" dirty="0" smtClean="0">
                <a:latin typeface="+mj-lt"/>
              </a:rPr>
              <a:t>) – </a:t>
            </a:r>
            <a:r>
              <a:rPr lang="ru-RU" sz="1400" dirty="0">
                <a:latin typeface="+mj-lt"/>
              </a:rPr>
              <a:t>в честь немецкого учёного </a:t>
            </a:r>
            <a:r>
              <a:rPr lang="ru-RU" sz="1400" b="1" dirty="0">
                <a:latin typeface="+mj-lt"/>
              </a:rPr>
              <a:t>Георга Ома</a:t>
            </a:r>
            <a:r>
              <a:rPr lang="ru-RU" sz="1400" dirty="0">
                <a:latin typeface="+mj-lt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8774" y="4174043"/>
            <a:ext cx="84264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+mj-lt"/>
              </a:rPr>
              <a:t>С</a:t>
            </a:r>
            <a:r>
              <a:rPr lang="ru-RU" sz="1400" dirty="0" smtClean="0">
                <a:latin typeface="+mj-lt"/>
              </a:rPr>
              <a:t>опротивление </a:t>
            </a:r>
            <a:r>
              <a:rPr lang="ru-RU" sz="1400" dirty="0">
                <a:latin typeface="+mj-lt"/>
              </a:rPr>
              <a:t>электрического проводника тем больше, чем он длиннее, чем меньше его поперечное сечение и чем хуже материал проводит электрический ток.</a:t>
            </a:r>
          </a:p>
        </p:txBody>
      </p:sp>
    </p:spTree>
    <p:extLst>
      <p:ext uri="{BB962C8B-B14F-4D97-AF65-F5344CB8AC3E}">
        <p14:creationId xmlns:p14="http://schemas.microsoft.com/office/powerpoint/2010/main" val="277558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  <p:bldP spid="3" grpId="0"/>
      <p:bldP spid="17" grpId="0" animBg="1"/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Параметры потребителя электроэнергии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58775" y="853474"/>
            <a:ext cx="6528057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58775" y="1090554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Электрическое </a:t>
            </a:r>
            <a:r>
              <a:rPr lang="ru-RU" sz="1600" b="1" dirty="0">
                <a:solidFill>
                  <a:schemeClr val="bg1"/>
                </a:solidFill>
                <a:latin typeface="+mj-lt"/>
              </a:rPr>
              <a:t>сопротивление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8775" y="1525198"/>
            <a:ext cx="40338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+mj-lt"/>
              </a:rPr>
              <a:t>На принципиальных схемах проводник, обладающий электрическим сопротивлением, принято изображать в виде прямоугольника и обозначать латинской буквой </a:t>
            </a:r>
            <a:r>
              <a:rPr lang="en-US" sz="1400" dirty="0" smtClean="0">
                <a:latin typeface="+mj-lt"/>
              </a:rPr>
              <a:t>R</a:t>
            </a:r>
            <a:r>
              <a:rPr lang="ru-RU" sz="1400" dirty="0" smtClean="0">
                <a:latin typeface="+mj-lt"/>
              </a:rPr>
              <a:t>.</a:t>
            </a:r>
            <a:endParaRPr lang="ru-RU" sz="1400" dirty="0">
              <a:latin typeface="+mj-lt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0934" y="1217659"/>
            <a:ext cx="3816462" cy="1945998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5002306" y="1832070"/>
            <a:ext cx="3483408" cy="717176"/>
            <a:chOff x="5002306" y="1832070"/>
            <a:chExt cx="3483408" cy="71717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5647765" y="1832070"/>
              <a:ext cx="2179664" cy="71717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 flipH="1">
              <a:off x="5002306" y="2190658"/>
              <a:ext cx="64545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>
              <a:stCxn id="2" idx="3"/>
            </p:cNvCxnSpPr>
            <p:nvPr/>
          </p:nvCxnSpPr>
          <p:spPr>
            <a:xfrm>
              <a:off x="7827429" y="2190658"/>
              <a:ext cx="65828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/>
          <p:cNvSpPr/>
          <p:nvPr/>
        </p:nvSpPr>
        <p:spPr>
          <a:xfrm>
            <a:off x="6549885" y="1959825"/>
            <a:ext cx="3754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R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8794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Параметры потребителя электроэнергии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8775" y="853474"/>
            <a:ext cx="6528057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58775" y="1090554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Электрическое </a:t>
            </a:r>
            <a:r>
              <a:rPr lang="ru-RU" sz="1600" b="1" dirty="0">
                <a:solidFill>
                  <a:schemeClr val="bg1"/>
                </a:solidFill>
                <a:latin typeface="+mj-lt"/>
              </a:rPr>
              <a:t>сопротивление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463" y="1701751"/>
            <a:ext cx="3816462" cy="1686909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33275" y="1701752"/>
            <a:ext cx="3816462" cy="1686908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463" y="1713491"/>
            <a:ext cx="3816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B0F0"/>
                </a:solidFill>
                <a:latin typeface="+mj-lt"/>
              </a:rPr>
              <a:t>Последовательное соединение </a:t>
            </a:r>
            <a:r>
              <a:rPr lang="ru-RU" sz="1400" dirty="0">
                <a:solidFill>
                  <a:srgbClr val="00B0F0"/>
                </a:solidFill>
                <a:latin typeface="+mj-lt"/>
              </a:rPr>
              <a:t>проводников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833275" y="1710716"/>
            <a:ext cx="3816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00B0F0"/>
                </a:solidFill>
                <a:latin typeface="+mj-lt"/>
              </a:rPr>
              <a:t>Параллельное соединение </a:t>
            </a:r>
            <a:r>
              <a:rPr lang="ru-RU" sz="1400" dirty="0">
                <a:solidFill>
                  <a:srgbClr val="00B0F0"/>
                </a:solidFill>
                <a:latin typeface="+mj-lt"/>
              </a:rPr>
              <a:t>проводников </a:t>
            </a:r>
          </a:p>
        </p:txBody>
      </p:sp>
      <p:grpSp>
        <p:nvGrpSpPr>
          <p:cNvPr id="48" name="Группа 47"/>
          <p:cNvGrpSpPr/>
          <p:nvPr/>
        </p:nvGrpSpPr>
        <p:grpSpPr>
          <a:xfrm>
            <a:off x="507355" y="2594002"/>
            <a:ext cx="3736678" cy="314258"/>
            <a:chOff x="507355" y="2538494"/>
            <a:chExt cx="3736678" cy="314258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507355" y="2559199"/>
              <a:ext cx="3736678" cy="252000"/>
              <a:chOff x="745378" y="2307199"/>
              <a:chExt cx="3736678" cy="252000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1112922" y="2307199"/>
                <a:ext cx="756000" cy="25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8" name="Прямая соединительная линия 17"/>
              <p:cNvCxnSpPr>
                <a:stCxn id="17" idx="1"/>
              </p:cNvCxnSpPr>
              <p:nvPr/>
            </p:nvCxnSpPr>
            <p:spPr>
              <a:xfrm flipH="1">
                <a:off x="745378" y="243319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>
                <a:stCxn id="17" idx="3"/>
              </p:cNvCxnSpPr>
              <p:nvPr/>
            </p:nvCxnSpPr>
            <p:spPr>
              <a:xfrm>
                <a:off x="1868922" y="243319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Прямоугольник 19"/>
              <p:cNvSpPr/>
              <p:nvPr/>
            </p:nvSpPr>
            <p:spPr>
              <a:xfrm>
                <a:off x="2228922" y="2307199"/>
                <a:ext cx="756000" cy="25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3006056" y="243319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Прямоугольник 21"/>
              <p:cNvSpPr/>
              <p:nvPr/>
            </p:nvSpPr>
            <p:spPr>
              <a:xfrm>
                <a:off x="3366056" y="2307199"/>
                <a:ext cx="756000" cy="25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4122056" y="2433199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TextBox 39"/>
            <p:cNvSpPr txBox="1"/>
            <p:nvPr/>
          </p:nvSpPr>
          <p:spPr>
            <a:xfrm>
              <a:off x="1109270" y="2538494"/>
              <a:ext cx="2872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1</a:t>
              </a:r>
              <a:endParaRPr lang="ru-RU" sz="1400" b="1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225270" y="2544975"/>
              <a:ext cx="2872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2</a:t>
              </a:r>
              <a:endParaRPr lang="ru-RU" sz="1400" b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362404" y="2538494"/>
              <a:ext cx="2872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3</a:t>
              </a:r>
              <a:endParaRPr lang="ru-RU" sz="1400" b="1" dirty="0"/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5737412" y="2198315"/>
            <a:ext cx="2008494" cy="1116585"/>
            <a:chOff x="5737412" y="2386580"/>
            <a:chExt cx="2008494" cy="1116585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6363506" y="2813669"/>
              <a:ext cx="756000" cy="2520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6" name="Прямая соединительная линия 25"/>
            <p:cNvCxnSpPr>
              <a:stCxn id="25" idx="1"/>
            </p:cNvCxnSpPr>
            <p:nvPr/>
          </p:nvCxnSpPr>
          <p:spPr>
            <a:xfrm flipH="1">
              <a:off x="5737412" y="2939669"/>
              <a:ext cx="62609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>
              <a:stCxn id="25" idx="3"/>
            </p:cNvCxnSpPr>
            <p:nvPr/>
          </p:nvCxnSpPr>
          <p:spPr>
            <a:xfrm>
              <a:off x="7119506" y="2939669"/>
              <a:ext cx="6264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Прямоугольник 27"/>
            <p:cNvSpPr/>
            <p:nvPr/>
          </p:nvSpPr>
          <p:spPr>
            <a:xfrm>
              <a:off x="6363506" y="2412494"/>
              <a:ext cx="756000" cy="2520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>
              <a:off x="7119506" y="2538494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Прямоугольник 29"/>
            <p:cNvSpPr/>
            <p:nvPr/>
          </p:nvSpPr>
          <p:spPr>
            <a:xfrm>
              <a:off x="6363506" y="3219812"/>
              <a:ext cx="756000" cy="2520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 flipH="1">
              <a:off x="6003506" y="254126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7119506" y="3345812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6003506" y="3348587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5998370" y="2529034"/>
              <a:ext cx="2380" cy="8310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7479506" y="2526653"/>
              <a:ext cx="0" cy="8310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6597877" y="2386580"/>
              <a:ext cx="2872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1</a:t>
              </a:r>
              <a:endParaRPr lang="ru-RU" sz="1400" b="1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597877" y="2785780"/>
              <a:ext cx="2872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2</a:t>
              </a:r>
              <a:endParaRPr lang="ru-RU" sz="1400" b="1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597877" y="3195388"/>
              <a:ext cx="2872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/>
                <a:t>3</a:t>
              </a:r>
              <a:endParaRPr lang="ru-RU" sz="1400" b="1" dirty="0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5960102" y="2908928"/>
              <a:ext cx="72000" cy="7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7443506" y="2903668"/>
              <a:ext cx="72000" cy="7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073448" y="2946043"/>
                <a:ext cx="259090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/>
                            </a:rPr>
                            <m:t>посл</m:t>
                          </m:r>
                        </m:sub>
                      </m:sSub>
                      <m:r>
                        <a:rPr lang="ru-RU" sz="2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448" y="2946043"/>
                <a:ext cx="2590902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угольник 50"/>
          <p:cNvSpPr/>
          <p:nvPr/>
        </p:nvSpPr>
        <p:spPr>
          <a:xfrm>
            <a:off x="285750" y="3592886"/>
            <a:ext cx="410686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+mj-lt"/>
              </a:rPr>
              <a:t>При последовательном соединении проводников с разным сопротивлением общее электрическое сопротивление </a:t>
            </a:r>
            <a:r>
              <a:rPr lang="ru-RU" sz="1400" dirty="0" smtClean="0">
                <a:latin typeface="+mj-lt"/>
              </a:rPr>
              <a:t>равно </a:t>
            </a:r>
            <a:r>
              <a:rPr lang="ru-RU" sz="1400" dirty="0">
                <a:latin typeface="+mj-lt"/>
              </a:rPr>
              <a:t>сумме их электрических сопротивлений. 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651466" y="3592885"/>
            <a:ext cx="41068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+mj-lt"/>
              </a:rPr>
              <a:t>При </a:t>
            </a:r>
            <a:r>
              <a:rPr lang="ru-RU" sz="1400" dirty="0" smtClean="0">
                <a:latin typeface="+mj-lt"/>
              </a:rPr>
              <a:t>параллельном соединении проводников </a:t>
            </a:r>
            <a:r>
              <a:rPr lang="ru-RU" sz="1400" dirty="0">
                <a:latin typeface="+mj-lt"/>
              </a:rPr>
              <a:t>общее сопротивление всех потребителей уменьшается, а сила тока источника увеличивается. </a:t>
            </a:r>
          </a:p>
        </p:txBody>
      </p:sp>
    </p:spTree>
    <p:extLst>
      <p:ext uri="{BB962C8B-B14F-4D97-AF65-F5344CB8AC3E}">
        <p14:creationId xmlns:p14="http://schemas.microsoft.com/office/powerpoint/2010/main" val="422936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2" grpId="0"/>
      <p:bldP spid="50" grpId="0"/>
      <p:bldP spid="51" grpId="0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5750" y="276225"/>
            <a:ext cx="8611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j-lt"/>
              </a:rPr>
              <a:t>Параметры потребителя электроэнергии</a:t>
            </a:r>
            <a:endParaRPr lang="ru-RU" sz="2400" dirty="0"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8775" y="853474"/>
            <a:ext cx="6528057" cy="0"/>
          </a:xfrm>
          <a:prstGeom prst="line">
            <a:avLst/>
          </a:prstGeom>
          <a:ln w="19050" cap="rnd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58775" y="1090554"/>
            <a:ext cx="4033838" cy="338554"/>
          </a:xfrm>
          <a:prstGeom prst="rect">
            <a:avLst/>
          </a:prstGeom>
          <a:solidFill>
            <a:srgbClr val="00B0F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Электрическое </a:t>
            </a:r>
            <a:r>
              <a:rPr lang="ru-RU" sz="1600" b="1" dirty="0">
                <a:solidFill>
                  <a:schemeClr val="bg1"/>
                </a:solidFill>
                <a:latin typeface="+mj-lt"/>
              </a:rPr>
              <a:t>сопротивление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20511" y="1747408"/>
            <a:ext cx="4341984" cy="2893341"/>
          </a:xfrm>
          <a:prstGeom prst="rect">
            <a:avLst/>
          </a:prstGeom>
          <a:noFill/>
          <a:ln w="127000" cmpd="sng">
            <a:solidFill>
              <a:schemeClr val="tx1">
                <a:alpha val="1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45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ideouroki_fonts2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6127</TotalTime>
  <Words>549</Words>
  <Application>Microsoft Office PowerPoint</Application>
  <PresentationFormat>Экран (16:9)</PresentationFormat>
  <Paragraphs>80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Cambria Math</vt:lpstr>
      <vt:lpstr>Roboto Slab</vt:lpstr>
      <vt:lpstr>Arial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1620</cp:revision>
  <dcterms:created xsi:type="dcterms:W3CDTF">2015-12-14T06:35:07Z</dcterms:created>
  <dcterms:modified xsi:type="dcterms:W3CDTF">2016-09-23T11:03:02Z</dcterms:modified>
</cp:coreProperties>
</file>